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Default Extension="tiff" ContentType="image/tiff"/>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04" r:id="rId1"/>
  </p:sldMasterIdLst>
  <p:sldIdLst>
    <p:sldId id="256" r:id="rId2"/>
    <p:sldId id="272" r:id="rId3"/>
    <p:sldId id="257" r:id="rId4"/>
    <p:sldId id="271" r:id="rId5"/>
    <p:sldId id="268" r:id="rId6"/>
    <p:sldId id="258" r:id="rId7"/>
    <p:sldId id="264" r:id="rId8"/>
    <p:sldId id="265" r:id="rId9"/>
    <p:sldId id="259" r:id="rId10"/>
    <p:sldId id="260" r:id="rId11"/>
    <p:sldId id="261" r:id="rId12"/>
    <p:sldId id="262" r:id="rId13"/>
    <p:sldId id="266" r:id="rId14"/>
    <p:sldId id="267" r:id="rId15"/>
    <p:sldId id="269" r:id="rId16"/>
    <p:sldId id="263" r:id="rId17"/>
    <p:sldId id="270"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94" autoAdjust="0"/>
    <p:restoredTop sz="94660"/>
  </p:normalViewPr>
  <p:slideViewPr>
    <p:cSldViewPr snapToGrid="0" snapToObjects="1">
      <p:cViewPr varScale="1">
        <p:scale>
          <a:sx n="93" d="100"/>
          <a:sy n="93" d="100"/>
        </p:scale>
        <p:origin x="-784"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F85648D-267C-4F54-90B5-C36298A60516}" type="datetimeFigureOut">
              <a:rPr lang="en-US" smtClean="0"/>
              <a:pPr/>
              <a:t>3/6/14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3/6/14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3/6/14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184E93-D045-7A44-BA5D-72DF88549DC3}" type="datetimeFigureOut">
              <a:rPr lang="en-US" smtClean="0"/>
              <a:pPr/>
              <a:t>3/6/14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F85648D-267C-4F54-90B5-C36298A60516}" type="datetimeFigureOut">
              <a:rPr lang="en-US" smtClean="0"/>
              <a:pPr/>
              <a:t>3/6/14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F02B71-8991-4516-A01E-F1A9ACD28BD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3/6/14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184E93-D045-7A44-BA5D-72DF88549DC3}" type="datetimeFigureOut">
              <a:rPr lang="en-US" smtClean="0"/>
              <a:pPr/>
              <a:t>3/6/14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184E93-D045-7A44-BA5D-72DF88549DC3}" type="datetimeFigureOut">
              <a:rPr lang="en-US" smtClean="0"/>
              <a:pPr/>
              <a:t>3/6/14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184E93-D045-7A44-BA5D-72DF88549DC3}" type="datetimeFigureOut">
              <a:rPr lang="en-US" smtClean="0"/>
              <a:pPr/>
              <a:t>3/6/14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184E93-D045-7A44-BA5D-72DF88549DC3}" type="datetimeFigureOut">
              <a:rPr lang="en-US" smtClean="0"/>
              <a:pPr/>
              <a:t>3/6/14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C08C56-08C1-3148-AF30-38F03D76C96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184E93-D045-7A44-BA5D-72DF88549DC3}" type="datetimeFigureOut">
              <a:rPr lang="en-US" smtClean="0"/>
              <a:pPr/>
              <a:t>3/6/14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1C08C56-08C1-3148-AF30-38F03D76C96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184E93-D045-7A44-BA5D-72DF88549DC3}" type="datetimeFigureOut">
              <a:rPr lang="en-US" smtClean="0"/>
              <a:pPr/>
              <a:t>3/6/14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1C08C56-08C1-3148-AF30-38F03D76C96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ecostudies.org/chp/climate_simulation/bin-release/HudsonRiver_ClimateSimulator.html" TargetMode="Externa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tiff"/><Relationship Id="rId3" Type="http://schemas.openxmlformats.org/officeDocument/2006/relationships/image" Target="../media/image14.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png"/><Relationship Id="rId3"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png"/><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video" Target="file://localhost/Users/admin%20(Deleted)/Downloads/017_WhatsanEst-1.mov" TargetMode="External"/><Relationship Id="rId2" Type="http://schemas.openxmlformats.org/officeDocument/2006/relationships/slideLayout" Target="../slideLayouts/slideLayout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hyperlink" Target="http://www.foxnews.com/story/0,2933,520903,00.html" TargetMode="External"/><Relationship Id="rId3"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dec.ny.gov/lands/4920.html" TargetMode="Externa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hyperlink" Target="http://www.beczak.org/emsystem.htm" TargetMode="External"/><Relationship Id="rId4" Type="http://schemas.openxmlformats.org/officeDocument/2006/relationships/hyperlink" Target="http://www.noaa.gov/satellites.html" TargetMode="External"/><Relationship Id="rId5" Type="http://schemas.openxmlformats.org/officeDocument/2006/relationships/hyperlink" Target="http://www.ndbc.noaa.gov/" TargetMode="External"/><Relationship Id="rId6" Type="http://schemas.openxmlformats.org/officeDocument/2006/relationships/hyperlink" Target="http://estuaries.noaa.gov" TargetMode="External"/><Relationship Id="rId7"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hyperlink" Target="http://www.riverkeeper.org/water-quality/location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sz="10667" spc="30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Water   </a:t>
            </a:r>
            <a:r>
              <a:rPr lang="en-US" sz="10667" spc="600" smtClean="0"/>
              <a:t>  </a:t>
            </a:r>
            <a:r>
              <a:rPr lang="en-US" sz="10667" smtClean="0"/>
              <a:t>  </a:t>
            </a:r>
            <a:r>
              <a:rPr lang="en-US" smtClean="0"/>
              <a:t/>
            </a:r>
            <a:br>
              <a:rPr lang="en-US" smtClean="0"/>
            </a:br>
            <a:r>
              <a:rPr lang="en-US" sz="4444" smtClean="0"/>
              <a:t>Waste and Energy</a:t>
            </a:r>
            <a:endParaRPr lang="en-US" sz="4444" dirty="0"/>
          </a:p>
        </p:txBody>
      </p:sp>
      <p:sp>
        <p:nvSpPr>
          <p:cNvPr id="3" name="Subtitle 2"/>
          <p:cNvSpPr>
            <a:spLocks noGrp="1"/>
          </p:cNvSpPr>
          <p:nvPr>
            <p:ph type="body" idx="1"/>
          </p:nvPr>
        </p:nvSpPr>
        <p:spPr>
          <a:xfrm>
            <a:off x="0" y="2704664"/>
            <a:ext cx="8302752" cy="1509712"/>
          </a:xfrm>
        </p:spPr>
        <p:txBody>
          <a:bodyPr>
            <a:normAutofit/>
          </a:bodyPr>
          <a:lstStyle/>
          <a:p>
            <a:endParaRPr lang="en-US" dirty="0" smtClean="0"/>
          </a:p>
          <a:p>
            <a:r>
              <a:rPr lang="en-US" dirty="0" smtClean="0"/>
              <a:t>ASPDP Water, Energy and Waste:</a:t>
            </a:r>
          </a:p>
          <a:p>
            <a:r>
              <a:rPr lang="en-US" dirty="0" smtClean="0"/>
              <a:t>Integrating Themes of Sustainability</a:t>
            </a:r>
          </a:p>
        </p:txBody>
      </p:sp>
      <p:pic>
        <p:nvPicPr>
          <p:cNvPr id="7" name="Picture 6" descr="200235995-001.png"/>
          <p:cNvPicPr>
            <a:picLocks noChangeAspect="1"/>
          </p:cNvPicPr>
          <p:nvPr/>
        </p:nvPicPr>
        <p:blipFill>
          <a:blip r:embed="rId2"/>
          <a:stretch>
            <a:fillRect/>
          </a:stretch>
        </p:blipFill>
        <p:spPr>
          <a:xfrm>
            <a:off x="5940823" y="3409155"/>
            <a:ext cx="2830366" cy="2830366"/>
          </a:xfrm>
          <a:prstGeom prst="rect">
            <a:avLst/>
          </a:prstGeom>
        </p:spPr>
      </p:pic>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5280848"/>
            <a:ext cx="8229600" cy="1043752"/>
          </a:xfrm>
        </p:spPr>
        <p:txBody>
          <a:bodyPr/>
          <a:lstStyle/>
          <a:p>
            <a:r>
              <a:rPr lang="en-US" dirty="0" smtClean="0">
                <a:hlinkClick r:id="rId2"/>
              </a:rPr>
              <a:t>Climate Simulator</a:t>
            </a:r>
            <a:endParaRPr lang="en-US" dirty="0" smtClean="0"/>
          </a:p>
          <a:p>
            <a:endParaRPr lang="en-US" dirty="0"/>
          </a:p>
        </p:txBody>
      </p:sp>
      <p:pic>
        <p:nvPicPr>
          <p:cNvPr id="4" name="Picture 3"/>
          <p:cNvPicPr>
            <a:picLocks noChangeAspect="1"/>
          </p:cNvPicPr>
          <p:nvPr/>
        </p:nvPicPr>
        <p:blipFill>
          <a:blip r:embed="rId3"/>
          <a:stretch>
            <a:fillRect/>
          </a:stretch>
        </p:blipFill>
        <p:spPr>
          <a:xfrm>
            <a:off x="1303302" y="1095067"/>
            <a:ext cx="6204790" cy="3952517"/>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Melting Ice</a:t>
            </a:r>
            <a:endParaRPr lang="en-US" dirty="0"/>
          </a:p>
        </p:txBody>
      </p:sp>
      <p:sp>
        <p:nvSpPr>
          <p:cNvPr id="3" name="Content Placeholder 2"/>
          <p:cNvSpPr>
            <a:spLocks noGrp="1"/>
          </p:cNvSpPr>
          <p:nvPr>
            <p:ph idx="1"/>
          </p:nvPr>
        </p:nvSpPr>
        <p:spPr/>
        <p:txBody>
          <a:bodyPr/>
          <a:lstStyle/>
          <a:p>
            <a:r>
              <a:rPr lang="en-US" dirty="0" smtClean="0"/>
              <a:t>Students can usually state that one effect of climate change is a rise in sea level. However, they may not be aware of how the water level actually increases.</a:t>
            </a:r>
          </a:p>
          <a:p>
            <a:endParaRPr lang="en-US" dirty="0" smtClean="0"/>
          </a:p>
          <a:p>
            <a:r>
              <a:rPr lang="en-US" dirty="0" smtClean="0"/>
              <a:t>Experiment: How will melting glaciers and sea ice affect sea levels?</a:t>
            </a:r>
            <a:endParaRPr lang="en-US" dirty="0"/>
          </a:p>
        </p:txBody>
      </p:sp>
      <p:pic>
        <p:nvPicPr>
          <p:cNvPr id="4" name="Picture 3" descr="glacier.tiff"/>
          <p:cNvPicPr>
            <a:picLocks noChangeAspect="1"/>
          </p:cNvPicPr>
          <p:nvPr/>
        </p:nvPicPr>
        <p:blipFill>
          <a:blip r:embed="rId2"/>
          <a:stretch>
            <a:fillRect/>
          </a:stretch>
        </p:blipFill>
        <p:spPr>
          <a:xfrm>
            <a:off x="5004952" y="4262573"/>
            <a:ext cx="1569272" cy="2595427"/>
          </a:xfrm>
          <a:prstGeom prst="rect">
            <a:avLst/>
          </a:prstGeom>
        </p:spPr>
      </p:pic>
      <p:pic>
        <p:nvPicPr>
          <p:cNvPr id="5" name="Picture 4" descr="sea ice.tiff"/>
          <p:cNvPicPr>
            <a:picLocks noChangeAspect="1"/>
          </p:cNvPicPr>
          <p:nvPr/>
        </p:nvPicPr>
        <p:blipFill>
          <a:blip r:embed="rId3"/>
          <a:stretch>
            <a:fillRect/>
          </a:stretch>
        </p:blipFill>
        <p:spPr>
          <a:xfrm>
            <a:off x="7034490" y="4262573"/>
            <a:ext cx="1524668" cy="247801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Watersheds</a:t>
            </a:r>
            <a:endParaRPr lang="en-US" dirty="0"/>
          </a:p>
        </p:txBody>
      </p:sp>
      <p:sp>
        <p:nvSpPr>
          <p:cNvPr id="7" name="Text Placeholder 6"/>
          <p:cNvSpPr>
            <a:spLocks noGrp="1"/>
          </p:cNvSpPr>
          <p:nvPr>
            <p:ph type="body" idx="1"/>
          </p:nvPr>
        </p:nvSpPr>
        <p:spPr/>
        <p:txBody>
          <a:bodyPr/>
          <a:lstStyle/>
          <a:p>
            <a:r>
              <a:rPr lang="en-US" dirty="0" smtClean="0"/>
              <a:t>What is a watershed?</a:t>
            </a:r>
          </a:p>
        </p:txBody>
      </p:sp>
      <p:sp>
        <p:nvSpPr>
          <p:cNvPr id="8" name="Text Placeholder 7"/>
          <p:cNvSpPr>
            <a:spLocks noGrp="1"/>
          </p:cNvSpPr>
          <p:nvPr>
            <p:ph type="body" sz="half" idx="3"/>
          </p:nvPr>
        </p:nvSpPr>
        <p:spPr/>
        <p:txBody>
          <a:bodyPr/>
          <a:lstStyle/>
          <a:p>
            <a:endParaRPr lang="en-US"/>
          </a:p>
        </p:txBody>
      </p:sp>
      <p:sp>
        <p:nvSpPr>
          <p:cNvPr id="3" name="Content Placeholder 2"/>
          <p:cNvSpPr>
            <a:spLocks noGrp="1"/>
          </p:cNvSpPr>
          <p:nvPr>
            <p:ph sz="quarter" idx="2"/>
          </p:nvPr>
        </p:nvSpPr>
        <p:spPr/>
        <p:txBody>
          <a:bodyPr>
            <a:normAutofit fontScale="92500" lnSpcReduction="20000"/>
          </a:bodyPr>
          <a:lstStyle/>
          <a:p>
            <a:pPr lvl="1"/>
            <a:r>
              <a:rPr lang="en-US" dirty="0" smtClean="0"/>
              <a:t>An area of land over which water drains into a body of water such as an ocean. </a:t>
            </a:r>
          </a:p>
          <a:p>
            <a:endParaRPr lang="en-US" dirty="0" smtClean="0"/>
          </a:p>
          <a:p>
            <a:r>
              <a:rPr lang="en-US" dirty="0" smtClean="0"/>
              <a:t>Why is the NYC watershed unique?</a:t>
            </a:r>
          </a:p>
          <a:p>
            <a:pPr lvl="1"/>
            <a:r>
              <a:rPr lang="en-US" dirty="0" smtClean="0"/>
              <a:t>Our amazing system is the largest unfiltered water supply in U.S.A., allowing 8 million NYC residents and 1 million residents of 4 northern counties to consume </a:t>
            </a:r>
          </a:p>
          <a:p>
            <a:pPr lvl="1">
              <a:buNone/>
            </a:pPr>
            <a:r>
              <a:rPr lang="en-US" sz="2800" dirty="0" smtClean="0">
                <a:effectLst>
                  <a:glow rad="101600">
                    <a:schemeClr val="accent1">
                      <a:lumMod val="75000"/>
                      <a:alpha val="75000"/>
                    </a:schemeClr>
                  </a:glow>
                </a:effectLst>
              </a:rPr>
              <a:t>     1.2 billions gallons of water every day</a:t>
            </a:r>
            <a:r>
              <a:rPr lang="en-US" dirty="0" smtClean="0"/>
              <a:t>!</a:t>
            </a:r>
            <a:endParaRPr lang="en-US" dirty="0"/>
          </a:p>
        </p:txBody>
      </p:sp>
      <p:sp>
        <p:nvSpPr>
          <p:cNvPr id="9" name="Content Placeholder 8"/>
          <p:cNvSpPr>
            <a:spLocks noGrp="1"/>
          </p:cNvSpPr>
          <p:nvPr>
            <p:ph sz="quarter" idx="4"/>
          </p:nvPr>
        </p:nvSpPr>
        <p:spPr/>
        <p:txBody>
          <a:bodyPr/>
          <a:lstStyle/>
          <a:p>
            <a:endParaRPr lang="en-US"/>
          </a:p>
        </p:txBody>
      </p:sp>
      <p:pic>
        <p:nvPicPr>
          <p:cNvPr id="10" name="Picture 9"/>
          <p:cNvPicPr>
            <a:picLocks noChangeAspect="1"/>
          </p:cNvPicPr>
          <p:nvPr/>
        </p:nvPicPr>
        <p:blipFill>
          <a:blip r:embed="rId2"/>
          <a:stretch>
            <a:fillRect/>
          </a:stretch>
        </p:blipFill>
        <p:spPr>
          <a:xfrm>
            <a:off x="4497388" y="1770550"/>
            <a:ext cx="4492286" cy="4589769"/>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35704" y="704088"/>
            <a:ext cx="7751095" cy="1143000"/>
          </a:xfrm>
        </p:spPr>
        <p:txBody>
          <a:bodyPr>
            <a:prstTxWarp prst="textChevron">
              <a:avLst/>
            </a:prstTxWarp>
          </a:bodyPr>
          <a:lstStyle/>
          <a:p>
            <a:r>
              <a:rPr lang="en-US" dirty="0" smtClean="0"/>
              <a:t>Rainwater</a:t>
            </a:r>
            <a:endParaRPr lang="en-US" dirty="0"/>
          </a:p>
        </p:txBody>
      </p:sp>
      <p:sp>
        <p:nvSpPr>
          <p:cNvPr id="7" name="Text Placeholder 6"/>
          <p:cNvSpPr>
            <a:spLocks noGrp="1"/>
          </p:cNvSpPr>
          <p:nvPr>
            <p:ph type="body" idx="1"/>
          </p:nvPr>
        </p:nvSpPr>
        <p:spPr>
          <a:xfrm>
            <a:off x="2055207" y="1855248"/>
            <a:ext cx="6631592" cy="659352"/>
          </a:xfrm>
        </p:spPr>
        <p:txBody>
          <a:bodyPr/>
          <a:lstStyle/>
          <a:p>
            <a:r>
              <a:rPr lang="en-US" dirty="0" smtClean="0"/>
              <a:t>Rainwater catchment system</a:t>
            </a:r>
            <a:endParaRPr lang="en-US" dirty="0"/>
          </a:p>
        </p:txBody>
      </p:sp>
      <p:pic>
        <p:nvPicPr>
          <p:cNvPr id="6" name="Content Placeholder 5" descr="IMG_1258.jpg"/>
          <p:cNvPicPr>
            <a:picLocks noGrp="1" noChangeAspect="1"/>
          </p:cNvPicPr>
          <p:nvPr>
            <p:ph sz="quarter" idx="2"/>
          </p:nvPr>
        </p:nvPicPr>
        <p:blipFill>
          <a:blip r:embed="rId2"/>
          <a:srcRect l="-20023" r="-20023"/>
          <a:stretch>
            <a:fillRect/>
          </a:stretch>
        </p:blipFill>
        <p:spPr/>
      </p:pic>
      <p:sp>
        <p:nvSpPr>
          <p:cNvPr id="9" name="Content Placeholder 8"/>
          <p:cNvSpPr>
            <a:spLocks noGrp="1"/>
          </p:cNvSpPr>
          <p:nvPr>
            <p:ph sz="quarter" idx="4"/>
          </p:nvPr>
        </p:nvSpPr>
        <p:spPr/>
        <p:txBody>
          <a:bodyPr>
            <a:normAutofit/>
          </a:bodyPr>
          <a:lstStyle/>
          <a:p>
            <a:r>
              <a:rPr lang="en-US" dirty="0" smtClean="0"/>
              <a:t>Storing and using rainwater before it reaches the ground is known as rainwater harvesting. </a:t>
            </a:r>
          </a:p>
          <a:p>
            <a:r>
              <a:rPr lang="en-US" dirty="0" smtClean="0"/>
              <a:t>Plants benefit from the lack of chemicals present in the filtration process</a:t>
            </a:r>
          </a:p>
          <a:p>
            <a:r>
              <a:rPr lang="en-US" dirty="0" smtClean="0"/>
              <a:t>In urban environments rainwater harvesting could prevent runoff over asphalt</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799" y="514352"/>
            <a:ext cx="7551737" cy="1162050"/>
          </a:xfrm>
        </p:spPr>
        <p:txBody>
          <a:bodyPr>
            <a:prstTxWarp prst="textTriangle">
              <a:avLst/>
            </a:prstTxWarp>
          </a:bodyPr>
          <a:lstStyle/>
          <a:p>
            <a:r>
              <a:rPr lang="en-US" dirty="0" smtClean="0"/>
              <a:t>Groundwater</a:t>
            </a:r>
            <a:endParaRPr lang="en-US" dirty="0"/>
          </a:p>
        </p:txBody>
      </p:sp>
      <p:sp>
        <p:nvSpPr>
          <p:cNvPr id="5" name="Text Placeholder 4"/>
          <p:cNvSpPr>
            <a:spLocks noGrp="1"/>
          </p:cNvSpPr>
          <p:nvPr>
            <p:ph type="body" idx="2"/>
          </p:nvPr>
        </p:nvSpPr>
        <p:spPr/>
        <p:txBody>
          <a:bodyPr>
            <a:normAutofit/>
          </a:bodyPr>
          <a:lstStyle/>
          <a:p>
            <a:r>
              <a:rPr lang="en-US" sz="1800" dirty="0" smtClean="0"/>
              <a:t>The water that soaks into the ground rather than flowing back into a body of water is called groundwater.</a:t>
            </a:r>
          </a:p>
          <a:p>
            <a:r>
              <a:rPr lang="en-US" sz="1800" dirty="0" smtClean="0"/>
              <a:t>Groundwater comes from rain, snow, sleet, and hail that soaks into the ground. The water moves down into the ground because of gravity, passing between particles of soil, sand, gravel, or rock until it reaches a depth where the ground is filled, or saturated, with water.</a:t>
            </a:r>
            <a:endParaRPr lang="en-US" sz="1800" dirty="0"/>
          </a:p>
        </p:txBody>
      </p:sp>
      <p:pic>
        <p:nvPicPr>
          <p:cNvPr id="6" name="Content Placeholder 5" descr="milford_custom_groundwater_model_2.jpg"/>
          <p:cNvPicPr>
            <a:picLocks noGrp="1" noChangeAspect="1"/>
          </p:cNvPicPr>
          <p:nvPr>
            <p:ph sz="half" idx="1"/>
          </p:nvPr>
        </p:nvPicPr>
        <p:blipFill>
          <a:blip r:embed="rId2"/>
          <a:srcRect t="-10433" b="-10433"/>
          <a:stretch>
            <a:fillRect/>
          </a:stretch>
        </p:blip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Hydroponic Systems</a:t>
            </a:r>
            <a:endParaRPr lang="en-US" dirty="0"/>
          </a:p>
        </p:txBody>
      </p:sp>
      <p:sp>
        <p:nvSpPr>
          <p:cNvPr id="3" name="Content Placeholder 2"/>
          <p:cNvSpPr>
            <a:spLocks noGrp="1"/>
          </p:cNvSpPr>
          <p:nvPr>
            <p:ph idx="4294967295"/>
          </p:nvPr>
        </p:nvSpPr>
        <p:spPr>
          <a:xfrm>
            <a:off x="0" y="1935163"/>
            <a:ext cx="8763000" cy="4389437"/>
          </a:xfrm>
        </p:spPr>
        <p:style>
          <a:lnRef idx="2">
            <a:schemeClr val="accent4"/>
          </a:lnRef>
          <a:fillRef idx="1">
            <a:schemeClr val="lt1"/>
          </a:fillRef>
          <a:effectRef idx="0">
            <a:schemeClr val="accent4"/>
          </a:effectRef>
          <a:fontRef idx="minor">
            <a:schemeClr val="dk1"/>
          </a:fontRef>
        </p:style>
        <p:txBody>
          <a:bodyPr>
            <a:normAutofit fontScale="70000" lnSpcReduction="20000"/>
          </a:bodyPr>
          <a:lstStyle/>
          <a:p>
            <a:r>
              <a:rPr lang="en-US" sz="4000" dirty="0" smtClean="0">
                <a:effectLst>
                  <a:glow rad="101600">
                    <a:schemeClr val="accent2">
                      <a:alpha val="75000"/>
                    </a:schemeClr>
                  </a:glow>
                </a:effectLst>
              </a:rPr>
              <a:t>Why choose hydroponic over traditional gardening?</a:t>
            </a:r>
          </a:p>
          <a:p>
            <a:pPr>
              <a:buNone/>
            </a:pPr>
            <a:r>
              <a:rPr lang="en-US" sz="4000" dirty="0" smtClean="0"/>
              <a:t> </a:t>
            </a:r>
          </a:p>
          <a:p>
            <a:pPr lvl="0"/>
            <a:r>
              <a:rPr lang="en-US" dirty="0" smtClean="0"/>
              <a:t>It is an alternative to soil, especially in the city. 75% of Earth is covered in water; we live on half the land and we only actually grow on 1/32 of surface of Earth. Most people are living in cities and food is being grown in rural communities. The way that we have been growing has not been efficient. Industrial agriculture is producing large quantities of altered food, and degrading the soil and wasting water. </a:t>
            </a:r>
          </a:p>
          <a:p>
            <a:pPr lvl="0"/>
            <a:r>
              <a:rPr lang="en-US" dirty="0" smtClean="0"/>
              <a:t>3% of water is fresh - 1% of water on earth is usable for agriculture and daily use. 45% of fresh water is used for agriculture- inefficient because goes into groundwater, picks up chemicals and washes into lakes and rivers. </a:t>
            </a:r>
          </a:p>
          <a:p>
            <a:pPr lvl="0"/>
            <a:r>
              <a:rPr lang="en-US" dirty="0" smtClean="0"/>
              <a:t>In cities it makes sense to grow food on vacant rooftops, and eliminate transportation costs. Link between food transport and pollution. Most food travels 1500 miles. Local growing can limit fuel emissions.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Conservation</a:t>
            </a:r>
            <a:endParaRPr lang="en-US" dirty="0"/>
          </a:p>
        </p:txBody>
      </p:sp>
      <p:sp>
        <p:nvSpPr>
          <p:cNvPr id="5" name="Text Placeholder 4"/>
          <p:cNvSpPr>
            <a:spLocks noGrp="1"/>
          </p:cNvSpPr>
          <p:nvPr>
            <p:ph type="body" idx="1"/>
          </p:nvPr>
        </p:nvSpPr>
        <p:spPr/>
        <p:txBody>
          <a:bodyPr/>
          <a:lstStyle/>
          <a:p>
            <a:r>
              <a:rPr lang="en-US" dirty="0" smtClean="0"/>
              <a:t>Around the globe</a:t>
            </a:r>
            <a:endParaRPr lang="en-US" dirty="0"/>
          </a:p>
        </p:txBody>
      </p:sp>
      <p:sp>
        <p:nvSpPr>
          <p:cNvPr id="6" name="Text Placeholder 5"/>
          <p:cNvSpPr>
            <a:spLocks noGrp="1"/>
          </p:cNvSpPr>
          <p:nvPr>
            <p:ph type="body" sz="half" idx="3"/>
          </p:nvPr>
        </p:nvSpPr>
        <p:spPr/>
        <p:txBody>
          <a:bodyPr/>
          <a:lstStyle/>
          <a:p>
            <a:r>
              <a:rPr lang="en-US" dirty="0" smtClean="0"/>
              <a:t>Around the house</a:t>
            </a:r>
            <a:endParaRPr lang="en-US" dirty="0"/>
          </a:p>
        </p:txBody>
      </p:sp>
      <p:pic>
        <p:nvPicPr>
          <p:cNvPr id="4" name="mags lexi science">
            <a:hlinkClick r:id="" action="ppaction://media"/>
          </p:cNvPr>
          <p:cNvPicPr/>
          <p:nvPr>
            <p:ph sz="quarter" idx="2"/>
            <a:videoFile r:link=""/>
          </p:nvPr>
        </p:nvPicPr>
        <p:blipFill>
          <a:blip r:embed="rId2"/>
          <a:stretch>
            <a:fillRect/>
          </a:stretch>
        </p:blipFill>
        <p:spPr>
          <a:xfrm>
            <a:off x="457200" y="3305175"/>
            <a:ext cx="4038600" cy="2265363"/>
          </a:xfrm>
        </p:spPr>
      </p:pic>
      <p:pic>
        <p:nvPicPr>
          <p:cNvPr id="8" name="CLAIRE MOVIE.m4v">
            <a:hlinkClick r:id="" action="ppaction://media"/>
          </p:cNvPr>
          <p:cNvPicPr/>
          <p:nvPr>
            <p:ph sz="quarter" idx="4"/>
            <a:videoFile r:link=""/>
          </p:nvPr>
        </p:nvPicPr>
        <p:blipFill>
          <a:blip r:embed="rId3"/>
          <a:stretch>
            <a:fillRect/>
          </a:stretch>
        </p:blipFill>
        <p:spPr>
          <a:xfrm>
            <a:off x="4645025" y="2922191"/>
            <a:ext cx="4041775" cy="3031331"/>
          </a:xfrm>
        </p:spPr>
      </p:pic>
      <p:sp>
        <p:nvSpPr>
          <p:cNvPr id="9" name="TextBox 8"/>
          <p:cNvSpPr txBox="1"/>
          <p:nvPr/>
        </p:nvSpPr>
        <p:spPr>
          <a:xfrm>
            <a:off x="501270" y="5932598"/>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560" fill="hold"/>
                                        <p:tgtEl>
                                          <p:spTgt spid="4"/>
                                        </p:tgtEl>
                                      </p:cBhvr>
                                    </p:cmd>
                                  </p:childTnLst>
                                </p:cTn>
                              </p:par>
                            </p:childTnLst>
                          </p:cTn>
                        </p:par>
                        <p:par>
                          <p:cTn id="7" fill="hold">
                            <p:stCondLst>
                              <p:cond delay="161560"/>
                            </p:stCondLst>
                            <p:childTnLst>
                              <p:par>
                                <p:cTn id="8" presetID="1" presetClass="mediacall" presetSubtype="0" fill="hold" nodeType="afterEffect">
                                  <p:stCondLst>
                                    <p:cond delay="0"/>
                                  </p:stCondLst>
                                  <p:childTnLst>
                                    <p:cmd type="call" cmd="playFrom(0.0)">
                                      <p:cBhvr>
                                        <p:cTn id="9" dur="267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p:cTn id="16" fill="hold" display="0">
                  <p:stCondLst>
                    <p:cond delay="indefinite"/>
                  </p:stCondLst>
                  <p:endCondLst>
                    <p:cond evt="onNext" delay="0">
                      <p:tgtEl>
                        <p:sldTgt/>
                      </p:tgtEl>
                    </p:cond>
                    <p:cond evt="onPrev" delay="0">
                      <p:tgtEl>
                        <p:sldTgt/>
                      </p:tgtEl>
                    </p:cond>
                  </p:endCondLst>
                </p:cTn>
                <p:tgtEl>
                  <p:spTgt spid="8"/>
                </p:tgtEl>
              </p:cMediaNode>
            </p:video>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Conclusions</a:t>
            </a:r>
            <a:endParaRPr lang="en-US" dirty="0"/>
          </a:p>
        </p:txBody>
      </p:sp>
      <p:sp>
        <p:nvSpPr>
          <p:cNvPr id="3" name="Content Placeholder 2"/>
          <p:cNvSpPr>
            <a:spLocks noGrp="1"/>
          </p:cNvSpPr>
          <p:nvPr>
            <p:ph type="subTitle" idx="1"/>
          </p:nvPr>
        </p:nvSpPr>
        <p:spPr/>
        <p:txBody>
          <a:bodyPr/>
          <a:lstStyle/>
          <a:p>
            <a:r>
              <a:rPr lang="en-US" dirty="0" smtClean="0"/>
              <a:t>Please take out your science notebook and jot down a few items that you found interesting, either on a personal level, or in terms of bringing information back to your classroom.</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 Pacific </a:t>
            </a:r>
            <a:br>
              <a:rPr lang="en-US" dirty="0" smtClean="0"/>
            </a:br>
            <a:r>
              <a:rPr lang="en-US" dirty="0" smtClean="0"/>
              <a:t>Garbage Patch</a:t>
            </a:r>
            <a:endParaRPr lang="en-US" dirty="0"/>
          </a:p>
        </p:txBody>
      </p:sp>
      <p:sp>
        <p:nvSpPr>
          <p:cNvPr id="3" name="Text Placeholder 2"/>
          <p:cNvSpPr>
            <a:spLocks noGrp="1"/>
          </p:cNvSpPr>
          <p:nvPr>
            <p:ph type="body" idx="1"/>
          </p:nvPr>
        </p:nvSpPr>
        <p:spPr>
          <a:xfrm>
            <a:off x="530352" y="2704664"/>
            <a:ext cx="7772400" cy="3657548"/>
          </a:xfrm>
        </p:spPr>
        <p:txBody>
          <a:bodyPr/>
          <a:lstStyle/>
          <a:p>
            <a:r>
              <a:rPr lang="en-US" dirty="0" smtClean="0"/>
              <a:t>PT</a:t>
            </a:r>
            <a:endParaRPr lang="en-US" dirty="0"/>
          </a:p>
        </p:txBody>
      </p:sp>
      <p:pic>
        <p:nvPicPr>
          <p:cNvPr id="29698" name="Picture 2"/>
          <p:cNvPicPr>
            <a:picLocks noChangeAspect="1" noChangeArrowheads="1"/>
          </p:cNvPicPr>
          <p:nvPr/>
        </p:nvPicPr>
        <p:blipFill>
          <a:blip r:embed="rId2"/>
          <a:srcRect/>
          <a:stretch>
            <a:fillRect/>
          </a:stretch>
        </p:blipFill>
        <p:spPr bwMode="auto">
          <a:xfrm>
            <a:off x="4492752" y="3277752"/>
            <a:ext cx="3810000" cy="2489200"/>
          </a:xfrm>
          <a:prstGeom prst="rect">
            <a:avLst/>
          </a:prstGeom>
          <a:noFill/>
          <a:ln w="9525">
            <a:noFill/>
            <a:miter lim="800000"/>
            <a:headEnd/>
            <a:tailEnd/>
          </a:ln>
          <a:effectLst/>
        </p:spPr>
      </p:pic>
      <p:pic>
        <p:nvPicPr>
          <p:cNvPr id="29699" name="Picture 3"/>
          <p:cNvPicPr>
            <a:picLocks noChangeAspect="1" noChangeArrowheads="1"/>
          </p:cNvPicPr>
          <p:nvPr/>
        </p:nvPicPr>
        <p:blipFill>
          <a:blip r:embed="rId3"/>
          <a:srcRect/>
          <a:stretch>
            <a:fillRect/>
          </a:stretch>
        </p:blipFill>
        <p:spPr bwMode="auto">
          <a:xfrm>
            <a:off x="530352" y="2710962"/>
            <a:ext cx="3492500" cy="2324100"/>
          </a:xfrm>
          <a:prstGeom prst="rect">
            <a:avLst/>
          </a:prstGeom>
          <a:noFill/>
          <a:ln w="9525">
            <a:noFill/>
            <a:miter lim="800000"/>
            <a:headEnd/>
            <a:tailEnd/>
          </a:ln>
          <a:effectLst/>
        </p:spPr>
      </p:pic>
      <p:sp>
        <p:nvSpPr>
          <p:cNvPr id="6" name="TextBox 5"/>
          <p:cNvSpPr txBox="1"/>
          <p:nvPr/>
        </p:nvSpPr>
        <p:spPr>
          <a:xfrm>
            <a:off x="2555082" y="2908420"/>
            <a:ext cx="1467770" cy="369332"/>
          </a:xfrm>
          <a:prstGeom prst="rect">
            <a:avLst/>
          </a:prstGeom>
          <a:noFill/>
        </p:spPr>
        <p:txBody>
          <a:bodyPr wrap="none" rtlCol="0">
            <a:spAutoFit/>
          </a:bodyPr>
          <a:lstStyle/>
          <a:p>
            <a:r>
              <a:rPr lang="en-US" dirty="0" smtClean="0"/>
              <a:t>Plastic Soup</a:t>
            </a:r>
            <a:endParaRPr lang="en-US" dirty="0"/>
          </a:p>
        </p:txBody>
      </p:sp>
      <p:sp>
        <p:nvSpPr>
          <p:cNvPr id="7" name="TextBox 6"/>
          <p:cNvSpPr txBox="1"/>
          <p:nvPr/>
        </p:nvSpPr>
        <p:spPr>
          <a:xfrm>
            <a:off x="0" y="5766952"/>
            <a:ext cx="8986730" cy="369332"/>
          </a:xfrm>
          <a:prstGeom prst="rect">
            <a:avLst/>
          </a:prstGeom>
          <a:noFill/>
        </p:spPr>
        <p:txBody>
          <a:bodyPr wrap="none" rtlCol="0">
            <a:spAutoFit/>
          </a:bodyPr>
          <a:lstStyle/>
          <a:p>
            <a:r>
              <a:rPr lang="en-US" dirty="0" smtClean="0"/>
              <a:t>The currents and push of the hemisphere cause the water to move in a </a:t>
            </a:r>
            <a:r>
              <a:rPr lang="en-US" smtClean="0"/>
              <a:t>clockwise path.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Estuaries</a:t>
            </a:r>
            <a:endParaRPr lang="en-US" dirty="0"/>
          </a:p>
        </p:txBody>
      </p:sp>
      <p:sp>
        <p:nvSpPr>
          <p:cNvPr id="3" name="Content Placeholder 2"/>
          <p:cNvSpPr>
            <a:spLocks noGrp="1"/>
          </p:cNvSpPr>
          <p:nvPr>
            <p:ph idx="1"/>
          </p:nvPr>
        </p:nvSpPr>
        <p:spPr/>
        <p:txBody>
          <a:bodyPr/>
          <a:lstStyle/>
          <a:p>
            <a:r>
              <a:rPr lang="en-US" dirty="0" smtClean="0"/>
              <a:t>Estuaries: Where the rivers meet the sea</a:t>
            </a:r>
          </a:p>
          <a:p>
            <a:endParaRPr lang="en-US" dirty="0"/>
          </a:p>
        </p:txBody>
      </p:sp>
      <p:sp>
        <p:nvSpPr>
          <p:cNvPr id="8" name="TextBox 7"/>
          <p:cNvSpPr txBox="1"/>
          <p:nvPr/>
        </p:nvSpPr>
        <p:spPr>
          <a:xfrm>
            <a:off x="4695229" y="5748771"/>
            <a:ext cx="3070071" cy="369332"/>
          </a:xfrm>
          <a:prstGeom prst="rect">
            <a:avLst/>
          </a:prstGeom>
          <a:noFill/>
        </p:spPr>
        <p:txBody>
          <a:bodyPr wrap="none" rtlCol="0">
            <a:spAutoFit/>
          </a:bodyPr>
          <a:lstStyle/>
          <a:p>
            <a:r>
              <a:rPr lang="en-US" dirty="0" smtClean="0"/>
              <a:t>Movie source: </a:t>
            </a:r>
            <a:r>
              <a:rPr lang="en-US" dirty="0" err="1" smtClean="0"/>
              <a:t>estuaries.gov</a:t>
            </a:r>
            <a:endParaRPr lang="en-US" dirty="0"/>
          </a:p>
        </p:txBody>
      </p:sp>
      <p:pic>
        <p:nvPicPr>
          <p:cNvPr id="9" name="Picture 8"/>
          <p:cNvPicPr>
            <a:picLocks noChangeAspect="1"/>
          </p:cNvPicPr>
          <p:nvPr/>
        </p:nvPicPr>
        <p:blipFill>
          <a:blip r:embed="rId2"/>
          <a:stretch>
            <a:fillRect/>
          </a:stretch>
        </p:blipFill>
        <p:spPr>
          <a:xfrm>
            <a:off x="457200" y="2467428"/>
            <a:ext cx="8695100" cy="3857171"/>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half" idx="1"/>
          </p:nvPr>
        </p:nvSpPr>
        <p:spPr/>
        <p:txBody>
          <a:bodyPr/>
          <a:lstStyle/>
          <a:p>
            <a:endParaRPr lang="en-US" dirty="0"/>
          </a:p>
        </p:txBody>
      </p:sp>
      <p:pic>
        <p:nvPicPr>
          <p:cNvPr id="7" name="017_WhatsanEst-1.mov">
            <a:hlinkClick r:id="" action="ppaction://media"/>
          </p:cNvPr>
          <p:cNvPicPr/>
          <p:nvPr>
            <p:ph sz="half" idx="2"/>
            <a:videoFile r:link="rId1"/>
          </p:nvPr>
        </p:nvPicPr>
        <p:blipFill>
          <a:blip r:embed="rId3"/>
          <a:stretch>
            <a:fillRect/>
          </a:stretch>
        </p:blipFill>
        <p:spPr>
          <a:xfrm>
            <a:off x="457200" y="704088"/>
            <a:ext cx="8229600" cy="5414015"/>
          </a:xfrm>
        </p:spPr>
      </p:pic>
      <p:sp>
        <p:nvSpPr>
          <p:cNvPr id="8" name="TextBox 7"/>
          <p:cNvSpPr txBox="1"/>
          <p:nvPr/>
        </p:nvSpPr>
        <p:spPr>
          <a:xfrm>
            <a:off x="4695229" y="5748771"/>
            <a:ext cx="3070071" cy="369332"/>
          </a:xfrm>
          <a:prstGeom prst="rect">
            <a:avLst/>
          </a:prstGeom>
          <a:noFill/>
        </p:spPr>
        <p:txBody>
          <a:bodyPr wrap="none" rtlCol="0">
            <a:spAutoFit/>
          </a:bodyPr>
          <a:lstStyle/>
          <a:p>
            <a:r>
              <a:rPr lang="en-US" dirty="0" smtClean="0"/>
              <a:t>Movie source: </a:t>
            </a:r>
            <a:r>
              <a:rPr lang="en-US" dirty="0" err="1" smtClean="0"/>
              <a:t>estuaries.gov</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264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0"/>
            <a:ext cx="8079081" cy="1176995"/>
          </a:xfrm>
        </p:spPr>
        <p:txBody>
          <a:bodyPr>
            <a:noAutofit/>
          </a:bodyPr>
          <a:lstStyle/>
          <a:p>
            <a:r>
              <a:rPr lang="en-US" sz="4800" dirty="0" smtClean="0">
                <a:hlinkClick r:id="rId2"/>
              </a:rPr>
              <a:t>Design a water filter</a:t>
            </a:r>
            <a:endParaRPr lang="en-US" sz="4800" dirty="0"/>
          </a:p>
        </p:txBody>
      </p:sp>
      <p:sp>
        <p:nvSpPr>
          <p:cNvPr id="7" name="Text Placeholder 6"/>
          <p:cNvSpPr>
            <a:spLocks noGrp="1"/>
          </p:cNvSpPr>
          <p:nvPr>
            <p:ph type="body" sz="half" idx="2"/>
          </p:nvPr>
        </p:nvSpPr>
        <p:spPr>
          <a:xfrm>
            <a:off x="308837" y="1804846"/>
            <a:ext cx="2698783" cy="4495406"/>
          </a:xfrm>
        </p:spPr>
        <p:txBody>
          <a:bodyPr>
            <a:normAutofit lnSpcReduction="10000"/>
          </a:bodyPr>
          <a:lstStyle/>
          <a:p>
            <a:r>
              <a:rPr lang="en-US" sz="2000" dirty="0" smtClean="0">
                <a:solidFill>
                  <a:prstClr val="white"/>
                </a:solidFill>
              </a:rPr>
              <a:t>Everywhere on Earth, people need fresh water. Even in space, astronauts on the ISS need fresh water. They must recycle every drop of fluid by filtering it into water that is suitable to drink. Encourage your students to be space engineers and design a water </a:t>
            </a:r>
            <a:r>
              <a:rPr lang="en-US" sz="2000" smtClean="0">
                <a:solidFill>
                  <a:prstClr val="white"/>
                </a:solidFill>
              </a:rPr>
              <a:t>filter</a:t>
            </a:r>
            <a:r>
              <a:rPr lang="en-US" sz="2000" smtClean="0">
                <a:solidFill>
                  <a:prstClr val="white"/>
                </a:solidFill>
              </a:rPr>
              <a:t> using common </a:t>
            </a:r>
            <a:r>
              <a:rPr lang="en-US" sz="2000" dirty="0" smtClean="0">
                <a:solidFill>
                  <a:prstClr val="white"/>
                </a:solidFill>
              </a:rPr>
              <a:t>everyday materials</a:t>
            </a:r>
            <a:endParaRPr lang="en-US" dirty="0"/>
          </a:p>
        </p:txBody>
      </p:sp>
      <p:pic>
        <p:nvPicPr>
          <p:cNvPr id="8" name="Content Placeholder 7" descr="2_61_iss_urine_toast.jpg"/>
          <p:cNvPicPr>
            <a:picLocks noGrp="1" noChangeAspect="1"/>
          </p:cNvPicPr>
          <p:nvPr>
            <p:ph type="pic" idx="1"/>
          </p:nvPr>
        </p:nvPicPr>
        <p:blipFill>
          <a:blip r:embed="rId3"/>
          <a:srcRect t="-6743" b="-6743"/>
          <a:stretch>
            <a:fillRect/>
          </a:stretch>
        </p:blipFill>
        <p:spPr>
          <a:xfrm rot="420000">
            <a:off x="3506168" y="1713204"/>
            <a:ext cx="4557690" cy="3918349"/>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Hudson River</a:t>
            </a:r>
            <a:endParaRPr lang="en-US" dirty="0"/>
          </a:p>
        </p:txBody>
      </p:sp>
      <p:sp>
        <p:nvSpPr>
          <p:cNvPr id="5" name="Text Placeholder 4"/>
          <p:cNvSpPr>
            <a:spLocks noGrp="1"/>
          </p:cNvSpPr>
          <p:nvPr>
            <p:ph type="body" idx="2"/>
          </p:nvPr>
        </p:nvSpPr>
        <p:spPr/>
        <p:txBody>
          <a:bodyPr/>
          <a:lstStyle/>
          <a:p>
            <a:r>
              <a:rPr lang="en-US" dirty="0" smtClean="0">
                <a:hlinkClick r:id="rId2"/>
              </a:rPr>
              <a:t>Hudson River Estuary Program</a:t>
            </a:r>
            <a:endParaRPr lang="en-US" dirty="0" smtClean="0"/>
          </a:p>
          <a:p>
            <a:r>
              <a:rPr lang="en-US" sz="2400" dirty="0" smtClean="0">
                <a:solidFill>
                  <a:schemeClr val="bg1"/>
                </a:solidFill>
              </a:rPr>
              <a:t>The students at Manhattan School for Children study their local waterway, the Hudson River. It is crucial to connect a community water locale with history, art, and science. </a:t>
            </a:r>
          </a:p>
        </p:txBody>
      </p:sp>
      <p:sp>
        <p:nvSpPr>
          <p:cNvPr id="7" name="Content Placeholder 6"/>
          <p:cNvSpPr>
            <a:spLocks noGrp="1"/>
          </p:cNvSpPr>
          <p:nvPr>
            <p:ph sz="half" idx="1"/>
          </p:nvPr>
        </p:nvSpPr>
        <p:spPr/>
        <p:txBody>
          <a:bodyPr/>
          <a:lstStyle/>
          <a:p>
            <a:endParaRPr lang="en-US"/>
          </a:p>
        </p:txBody>
      </p:sp>
      <p:pic>
        <p:nvPicPr>
          <p:cNvPr id="8" name="Picture 7"/>
          <p:cNvPicPr>
            <a:picLocks noChangeAspect="1"/>
          </p:cNvPicPr>
          <p:nvPr/>
        </p:nvPicPr>
        <p:blipFill>
          <a:blip r:embed="rId3"/>
          <a:stretch>
            <a:fillRect/>
          </a:stretch>
        </p:blipFill>
        <p:spPr>
          <a:xfrm>
            <a:off x="3575051" y="1676400"/>
            <a:ext cx="5111750" cy="45720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588"/>
            <a:ext cx="8229600" cy="1143000"/>
          </a:xfrm>
        </p:spPr>
        <p:txBody>
          <a:bodyPr/>
          <a:lstStyle/>
          <a:p>
            <a:r>
              <a:rPr lang="en-US" dirty="0" smtClean="0"/>
              <a:t>Ocean Literacy</a:t>
            </a:r>
            <a:endParaRPr lang="en-US" dirty="0"/>
          </a:p>
        </p:txBody>
      </p:sp>
      <p:sp>
        <p:nvSpPr>
          <p:cNvPr id="5" name="Text Placeholder 4"/>
          <p:cNvSpPr>
            <a:spLocks noGrp="1"/>
          </p:cNvSpPr>
          <p:nvPr>
            <p:ph sz="half" idx="1"/>
          </p:nvPr>
        </p:nvSpPr>
        <p:spPr>
          <a:xfrm>
            <a:off x="38396" y="1488300"/>
            <a:ext cx="4038600" cy="5079337"/>
          </a:xfrm>
        </p:spPr>
        <p:txBody>
          <a:bodyPr>
            <a:normAutofit/>
          </a:bodyPr>
          <a:lstStyle/>
          <a:p>
            <a:r>
              <a:rPr lang="en-US" sz="1600" dirty="0" smtClean="0"/>
              <a:t>What is ocean literacy?</a:t>
            </a:r>
          </a:p>
          <a:p>
            <a:r>
              <a:rPr lang="en-US" sz="1600" dirty="0" smtClean="0"/>
              <a:t>The following lists the Ocean Literacy Essential Principles :</a:t>
            </a:r>
          </a:p>
          <a:p>
            <a:r>
              <a:rPr lang="en-US" sz="1600" dirty="0" smtClean="0"/>
              <a:t>1. The Earth has one big ocean with many features.</a:t>
            </a:r>
          </a:p>
          <a:p>
            <a:r>
              <a:rPr lang="en-US" sz="1600" dirty="0" smtClean="0"/>
              <a:t> 2. The ocean and life in the ocean shape the features of the Earth. </a:t>
            </a:r>
          </a:p>
          <a:p>
            <a:r>
              <a:rPr lang="en-US" sz="1600" dirty="0" smtClean="0"/>
              <a:t>3. The ocean is a major influence on weather and climate. </a:t>
            </a:r>
          </a:p>
          <a:p>
            <a:r>
              <a:rPr lang="en-US" sz="1600" dirty="0" smtClean="0"/>
              <a:t>4. The ocean makes the Earth habitable. </a:t>
            </a:r>
          </a:p>
          <a:p>
            <a:r>
              <a:rPr lang="en-US" sz="1600" dirty="0" smtClean="0"/>
              <a:t>5. The ocean supports a great diversity of life and ecosystems. </a:t>
            </a:r>
          </a:p>
          <a:p>
            <a:r>
              <a:rPr lang="en-US" sz="1600" dirty="0" smtClean="0"/>
              <a:t>6. The ocean and humans are inextricably interconnected. </a:t>
            </a:r>
          </a:p>
          <a:p>
            <a:r>
              <a:rPr lang="en-US" sz="1600" dirty="0" smtClean="0"/>
              <a:t>7. The ocean is largely unexplored.</a:t>
            </a:r>
            <a:endParaRPr lang="en-US" sz="1600" dirty="0"/>
          </a:p>
        </p:txBody>
      </p:sp>
      <p:sp>
        <p:nvSpPr>
          <p:cNvPr id="11" name="Content Placeholder 10"/>
          <p:cNvSpPr>
            <a:spLocks noGrp="1"/>
          </p:cNvSpPr>
          <p:nvPr>
            <p:ph sz="half" idx="2"/>
          </p:nvPr>
        </p:nvSpPr>
        <p:spPr/>
        <p:txBody>
          <a:bodyPr>
            <a:normAutofit/>
          </a:bodyPr>
          <a:lstStyle/>
          <a:p>
            <a:endParaRPr lang="en-US"/>
          </a:p>
        </p:txBody>
      </p:sp>
      <p:pic>
        <p:nvPicPr>
          <p:cNvPr id="7" name="Picture 6"/>
          <p:cNvPicPr>
            <a:picLocks noChangeAspect="1"/>
          </p:cNvPicPr>
          <p:nvPr/>
        </p:nvPicPr>
        <p:blipFill>
          <a:blip r:embed="rId2"/>
          <a:stretch>
            <a:fillRect/>
          </a:stretch>
        </p:blipFill>
        <p:spPr>
          <a:xfrm>
            <a:off x="4076996" y="1782925"/>
            <a:ext cx="5054303" cy="478471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45720"/>
            <a:ext cx="7772400" cy="1362456"/>
          </a:xfrm>
        </p:spPr>
        <p:txBody>
          <a:bodyPr>
            <a:normAutofit/>
          </a:bodyPr>
          <a:lstStyle/>
          <a:p>
            <a:r>
              <a:rPr lang="en-US" dirty="0" smtClean="0"/>
              <a:t>Ocean Data</a:t>
            </a:r>
            <a:endParaRPr lang="en-US" dirty="0"/>
          </a:p>
        </p:txBody>
      </p:sp>
      <p:sp>
        <p:nvSpPr>
          <p:cNvPr id="10" name="Text Placeholder 9"/>
          <p:cNvSpPr>
            <a:spLocks noGrp="1"/>
          </p:cNvSpPr>
          <p:nvPr>
            <p:ph type="body" idx="1"/>
          </p:nvPr>
        </p:nvSpPr>
        <p:spPr>
          <a:xfrm>
            <a:off x="530352" y="1316736"/>
            <a:ext cx="2686794" cy="4763332"/>
          </a:xfrm>
        </p:spPr>
        <p:txBody>
          <a:bodyPr>
            <a:normAutofit fontScale="92500" lnSpcReduction="10000"/>
          </a:bodyPr>
          <a:lstStyle/>
          <a:p>
            <a:r>
              <a:rPr lang="en-US" dirty="0" smtClean="0"/>
              <a:t>Sea Surface Temperature (SST) is monitored via satellite and buoys. SST is a major influence on climate and weather. </a:t>
            </a:r>
          </a:p>
          <a:p>
            <a:endParaRPr lang="en-US" dirty="0" smtClean="0"/>
          </a:p>
          <a:p>
            <a:r>
              <a:rPr lang="en-US" dirty="0" smtClean="0"/>
              <a:t>Salinity, oxygen, nitrate, tides, currents, and other factors can be easily monitored across the ocean.</a:t>
            </a:r>
          </a:p>
          <a:p>
            <a:endParaRPr lang="en-US" dirty="0" smtClean="0"/>
          </a:p>
          <a:p>
            <a:r>
              <a:rPr lang="en-US" dirty="0" smtClean="0"/>
              <a:t>NOAA makes this data easily accessible to all.</a:t>
            </a:r>
          </a:p>
          <a:p>
            <a:endParaRPr lang="en-US" dirty="0"/>
          </a:p>
        </p:txBody>
      </p:sp>
      <p:pic>
        <p:nvPicPr>
          <p:cNvPr id="7" name="Picture 6"/>
          <p:cNvPicPr>
            <a:picLocks noChangeAspect="1"/>
          </p:cNvPicPr>
          <p:nvPr/>
        </p:nvPicPr>
        <p:blipFill>
          <a:blip r:embed="rId2"/>
          <a:stretch>
            <a:fillRect/>
          </a:stretch>
        </p:blipFill>
        <p:spPr>
          <a:xfrm>
            <a:off x="3217146" y="1663511"/>
            <a:ext cx="5785742" cy="373138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Data</a:t>
            </a:r>
            <a:endParaRPr lang="en-US" dirty="0"/>
          </a:p>
        </p:txBody>
      </p:sp>
      <p:sp>
        <p:nvSpPr>
          <p:cNvPr id="3" name="Content Placeholder 2"/>
          <p:cNvSpPr>
            <a:spLocks noGrp="1"/>
          </p:cNvSpPr>
          <p:nvPr>
            <p:ph idx="1"/>
          </p:nvPr>
        </p:nvSpPr>
        <p:spPr/>
        <p:txBody>
          <a:bodyPr/>
          <a:lstStyle/>
          <a:p>
            <a:pPr>
              <a:buNone/>
            </a:pPr>
            <a:r>
              <a:rPr lang="en-US" dirty="0" smtClean="0"/>
              <a:t>You and your students can access information about your local waterway using online data taken from satellites and buoys.</a:t>
            </a:r>
          </a:p>
          <a:p>
            <a:r>
              <a:rPr lang="en-US" dirty="0" smtClean="0">
                <a:hlinkClick r:id="rId2"/>
              </a:rPr>
              <a:t>Riverkeeper</a:t>
            </a:r>
            <a:endParaRPr lang="en-US" dirty="0" smtClean="0"/>
          </a:p>
          <a:p>
            <a:r>
              <a:rPr lang="en-US" dirty="0" smtClean="0">
                <a:hlinkClick r:id="rId3"/>
              </a:rPr>
              <a:t>Beczak</a:t>
            </a:r>
            <a:endParaRPr lang="en-US" dirty="0" smtClean="0"/>
          </a:p>
          <a:p>
            <a:r>
              <a:rPr lang="en-US" dirty="0" smtClean="0">
                <a:hlinkClick r:id="rId4"/>
              </a:rPr>
              <a:t>NOAA</a:t>
            </a:r>
            <a:r>
              <a:rPr lang="en-US" dirty="0" smtClean="0"/>
              <a:t>  </a:t>
            </a:r>
            <a:r>
              <a:rPr lang="en-US" dirty="0" smtClean="0">
                <a:hlinkClick r:id="rId5"/>
              </a:rPr>
              <a:t>NOAA buoy</a:t>
            </a:r>
            <a:endParaRPr lang="en-US" dirty="0" smtClean="0"/>
          </a:p>
          <a:p>
            <a:r>
              <a:rPr lang="en-US" dirty="0" smtClean="0">
                <a:hlinkClick r:id="rId6"/>
              </a:rPr>
              <a:t>Estuaries.gov </a:t>
            </a:r>
            <a:endParaRPr lang="en-US" dirty="0" smtClean="0"/>
          </a:p>
        </p:txBody>
      </p:sp>
      <p:pic>
        <p:nvPicPr>
          <p:cNvPr id="4" name="Picture 3" descr="images.jpeg"/>
          <p:cNvPicPr>
            <a:picLocks noChangeAspect="1"/>
          </p:cNvPicPr>
          <p:nvPr/>
        </p:nvPicPr>
        <p:blipFill>
          <a:blip r:embed="rId7"/>
          <a:stretch>
            <a:fillRect/>
          </a:stretch>
        </p:blipFill>
        <p:spPr>
          <a:xfrm>
            <a:off x="5373688" y="3035300"/>
            <a:ext cx="2463800" cy="32893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510</TotalTime>
  <Words>796</Words>
  <Application>Microsoft Macintosh PowerPoint</Application>
  <PresentationFormat>On-screen Show (4:3)</PresentationFormat>
  <Paragraphs>70</Paragraphs>
  <Slides>17</Slides>
  <Notes>0</Notes>
  <HiddenSlides>0</HiddenSlides>
  <MMClips>3</MMClips>
  <ScaleCrop>false</ScaleCrop>
  <HeadingPairs>
    <vt:vector size="4" baseType="variant">
      <vt:variant>
        <vt:lpstr>Design Template</vt:lpstr>
      </vt:variant>
      <vt:variant>
        <vt:i4>1</vt:i4>
      </vt:variant>
      <vt:variant>
        <vt:lpstr>Slide Titles</vt:lpstr>
      </vt:variant>
      <vt:variant>
        <vt:i4>17</vt:i4>
      </vt:variant>
    </vt:vector>
  </HeadingPairs>
  <TitlesOfParts>
    <vt:vector size="18" baseType="lpstr">
      <vt:lpstr>Flow</vt:lpstr>
      <vt:lpstr>Water        Waste and Energy</vt:lpstr>
      <vt:lpstr>Great Pacific  Garbage Patch</vt:lpstr>
      <vt:lpstr>Estuaries</vt:lpstr>
      <vt:lpstr>Slide 4</vt:lpstr>
      <vt:lpstr>Design a water filter</vt:lpstr>
      <vt:lpstr>Hudson River</vt:lpstr>
      <vt:lpstr>Ocean Literacy</vt:lpstr>
      <vt:lpstr>Ocean Data</vt:lpstr>
      <vt:lpstr>Water Data</vt:lpstr>
      <vt:lpstr>Slide 10</vt:lpstr>
      <vt:lpstr>Melting Ice</vt:lpstr>
      <vt:lpstr>Watersheds</vt:lpstr>
      <vt:lpstr>Rainwater</vt:lpstr>
      <vt:lpstr>Groundwater</vt:lpstr>
      <vt:lpstr>Hydroponic Systems</vt:lpstr>
      <vt:lpstr>Water Conservation</vt:lpstr>
      <vt:lpstr>Conclusions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     Waste and Energy</dc:title>
  <dc:creator>NYCDOE Schools</dc:creator>
  <cp:lastModifiedBy>NYCDOE Schools</cp:lastModifiedBy>
  <cp:revision>20</cp:revision>
  <dcterms:created xsi:type="dcterms:W3CDTF">2014-03-07T02:15:33Z</dcterms:created>
  <dcterms:modified xsi:type="dcterms:W3CDTF">2014-03-07T02:19:03Z</dcterms:modified>
</cp:coreProperties>
</file>